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Montserrat Bold" charset="1" panose="00000800000000000000"/>
      <p:regular r:id="rId14"/>
    </p:embeddedFont>
    <p:embeddedFont>
      <p:font typeface="Montserrat" charset="1" panose="000005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svg>
</file>

<file path=ppt/media/image4.jpeg>
</file>

<file path=ppt/media/image5.jpeg>
</file>

<file path=ppt/media/image6.png>
</file>

<file path=ppt/media/image7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04688">
                <a:alpha val="100000"/>
              </a:srgbClr>
            </a:gs>
            <a:gs pos="100000">
              <a:srgbClr val="F18589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834276" y="-1131107"/>
            <a:ext cx="13540736" cy="13523810"/>
          </a:xfrm>
          <a:custGeom>
            <a:avLst/>
            <a:gdLst/>
            <a:ahLst/>
            <a:cxnLst/>
            <a:rect r="r" b="b" t="t" l="l"/>
            <a:pathLst>
              <a:path h="13523810" w="13540736">
                <a:moveTo>
                  <a:pt x="0" y="0"/>
                </a:moveTo>
                <a:lnTo>
                  <a:pt x="13540735" y="0"/>
                </a:lnTo>
                <a:lnTo>
                  <a:pt x="13540735" y="13523810"/>
                </a:lnTo>
                <a:lnTo>
                  <a:pt x="0" y="135238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748123">
            <a:off x="-2150461" y="-1143073"/>
            <a:ext cx="9256514" cy="5507626"/>
          </a:xfrm>
          <a:custGeom>
            <a:avLst/>
            <a:gdLst/>
            <a:ahLst/>
            <a:cxnLst/>
            <a:rect r="r" b="b" t="t" l="l"/>
            <a:pathLst>
              <a:path h="5507626" w="9256514">
                <a:moveTo>
                  <a:pt x="0" y="0"/>
                </a:moveTo>
                <a:lnTo>
                  <a:pt x="9256514" y="0"/>
                </a:lnTo>
                <a:lnTo>
                  <a:pt x="9256514" y="5507625"/>
                </a:lnTo>
                <a:lnTo>
                  <a:pt x="0" y="55076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0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693643" y="676560"/>
            <a:ext cx="16900714" cy="8933879"/>
            <a:chOff x="0" y="0"/>
            <a:chExt cx="4451217" cy="235295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51217" cy="2352956"/>
            </a:xfrm>
            <a:custGeom>
              <a:avLst/>
              <a:gdLst/>
              <a:ahLst/>
              <a:cxnLst/>
              <a:rect r="r" b="b" t="t" l="l"/>
              <a:pathLst>
                <a:path h="2352956" w="4451217">
                  <a:moveTo>
                    <a:pt x="18781" y="0"/>
                  </a:moveTo>
                  <a:lnTo>
                    <a:pt x="4432436" y="0"/>
                  </a:lnTo>
                  <a:cubicBezTo>
                    <a:pt x="4442808" y="0"/>
                    <a:pt x="4451217" y="8409"/>
                    <a:pt x="4451217" y="18781"/>
                  </a:cubicBezTo>
                  <a:lnTo>
                    <a:pt x="4451217" y="2334174"/>
                  </a:lnTo>
                  <a:cubicBezTo>
                    <a:pt x="4451217" y="2339155"/>
                    <a:pt x="4449239" y="2343933"/>
                    <a:pt x="4445716" y="2347455"/>
                  </a:cubicBezTo>
                  <a:cubicBezTo>
                    <a:pt x="4442194" y="2350977"/>
                    <a:pt x="4437417" y="2352956"/>
                    <a:pt x="4432436" y="2352956"/>
                  </a:cubicBezTo>
                  <a:lnTo>
                    <a:pt x="18781" y="2352956"/>
                  </a:lnTo>
                  <a:cubicBezTo>
                    <a:pt x="8409" y="2352956"/>
                    <a:pt x="0" y="2344547"/>
                    <a:pt x="0" y="2334174"/>
                  </a:cubicBezTo>
                  <a:lnTo>
                    <a:pt x="0" y="18781"/>
                  </a:lnTo>
                  <a:cubicBezTo>
                    <a:pt x="0" y="8409"/>
                    <a:pt x="8409" y="0"/>
                    <a:pt x="18781" y="0"/>
                  </a:cubicBezTo>
                  <a:close/>
                </a:path>
              </a:pathLst>
            </a:custGeom>
            <a:solidFill>
              <a:srgbClr val="D9D9D9">
                <a:alpha val="27843"/>
              </a:srgbClr>
            </a:solidFill>
            <a:ln w="38100" cap="rnd">
              <a:solidFill>
                <a:srgbClr val="FFFFFF">
                  <a:alpha val="27843"/>
                </a:srgbClr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451217" cy="23910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956926" y="7319296"/>
            <a:ext cx="4657357" cy="771525"/>
            <a:chOff x="0" y="0"/>
            <a:chExt cx="2453258" cy="406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453258" cy="406400"/>
            </a:xfrm>
            <a:custGeom>
              <a:avLst/>
              <a:gdLst/>
              <a:ahLst/>
              <a:cxnLst/>
              <a:rect r="r" b="b" t="t" l="l"/>
              <a:pathLst>
                <a:path h="406400" w="2453258">
                  <a:moveTo>
                    <a:pt x="2250058" y="0"/>
                  </a:moveTo>
                  <a:cubicBezTo>
                    <a:pt x="2362283" y="0"/>
                    <a:pt x="2453258" y="90976"/>
                    <a:pt x="2453258" y="203200"/>
                  </a:cubicBezTo>
                  <a:cubicBezTo>
                    <a:pt x="2453258" y="315424"/>
                    <a:pt x="2362283" y="406400"/>
                    <a:pt x="225005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453258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956926" y="2068087"/>
            <a:ext cx="13480770" cy="2518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14"/>
              </a:lnSpc>
            </a:pPr>
            <a:r>
              <a:rPr lang="en-US" sz="8474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CLASSIFYING PROTEIN SEQUENCES USING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-551521" y="4557823"/>
            <a:ext cx="10468149" cy="1241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55"/>
              </a:lnSpc>
              <a:spcBef>
                <a:spcPct val="0"/>
              </a:spcBef>
            </a:pPr>
            <a:r>
              <a:rPr lang="en-US" b="true" sz="800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PROBERT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956926" y="8486775"/>
            <a:ext cx="5763678" cy="771525"/>
            <a:chOff x="0" y="0"/>
            <a:chExt cx="3036011" cy="4064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036012" cy="406400"/>
            </a:xfrm>
            <a:custGeom>
              <a:avLst/>
              <a:gdLst/>
              <a:ahLst/>
              <a:cxnLst/>
              <a:rect r="r" b="b" t="t" l="l"/>
              <a:pathLst>
                <a:path h="406400" w="3036012">
                  <a:moveTo>
                    <a:pt x="2832812" y="0"/>
                  </a:moveTo>
                  <a:cubicBezTo>
                    <a:pt x="2945036" y="0"/>
                    <a:pt x="3036012" y="90976"/>
                    <a:pt x="3036012" y="203200"/>
                  </a:cubicBezTo>
                  <a:cubicBezTo>
                    <a:pt x="3036012" y="315424"/>
                    <a:pt x="2945036" y="406400"/>
                    <a:pt x="283281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3036011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170618" y="7479745"/>
            <a:ext cx="4443666" cy="459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32"/>
              </a:lnSpc>
              <a:spcBef>
                <a:spcPct val="0"/>
              </a:spcBef>
            </a:pPr>
            <a:r>
              <a:rPr lang="en-US" b="true" sz="3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SRIRAM.K 221501144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387744" y="8638032"/>
            <a:ext cx="4902041" cy="459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32"/>
              </a:lnSpc>
              <a:spcBef>
                <a:spcPct val="0"/>
              </a:spcBef>
            </a:pPr>
            <a:r>
              <a:rPr lang="en-US" b="true" sz="3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TARUN SAI N.S 221501159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04688">
                <a:alpha val="100000"/>
              </a:srgbClr>
            </a:gs>
            <a:gs pos="100000">
              <a:srgbClr val="F18589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87099">
            <a:off x="11772527" y="7132920"/>
            <a:ext cx="9256514" cy="5507626"/>
          </a:xfrm>
          <a:custGeom>
            <a:avLst/>
            <a:gdLst/>
            <a:ahLst/>
            <a:cxnLst/>
            <a:rect r="r" b="b" t="t" l="l"/>
            <a:pathLst>
              <a:path h="5507626" w="9256514">
                <a:moveTo>
                  <a:pt x="0" y="0"/>
                </a:moveTo>
                <a:lnTo>
                  <a:pt x="9256514" y="0"/>
                </a:lnTo>
                <a:lnTo>
                  <a:pt x="9256514" y="5507626"/>
                </a:lnTo>
                <a:lnTo>
                  <a:pt x="0" y="55076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93643" y="676560"/>
            <a:ext cx="16900714" cy="8933879"/>
            <a:chOff x="0" y="0"/>
            <a:chExt cx="4451217" cy="235295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51217" cy="2352956"/>
            </a:xfrm>
            <a:custGeom>
              <a:avLst/>
              <a:gdLst/>
              <a:ahLst/>
              <a:cxnLst/>
              <a:rect r="r" b="b" t="t" l="l"/>
              <a:pathLst>
                <a:path h="2352956" w="4451217">
                  <a:moveTo>
                    <a:pt x="18781" y="0"/>
                  </a:moveTo>
                  <a:lnTo>
                    <a:pt x="4432436" y="0"/>
                  </a:lnTo>
                  <a:cubicBezTo>
                    <a:pt x="4442808" y="0"/>
                    <a:pt x="4451217" y="8409"/>
                    <a:pt x="4451217" y="18781"/>
                  </a:cubicBezTo>
                  <a:lnTo>
                    <a:pt x="4451217" y="2334174"/>
                  </a:lnTo>
                  <a:cubicBezTo>
                    <a:pt x="4451217" y="2339155"/>
                    <a:pt x="4449239" y="2343933"/>
                    <a:pt x="4445716" y="2347455"/>
                  </a:cubicBezTo>
                  <a:cubicBezTo>
                    <a:pt x="4442194" y="2350977"/>
                    <a:pt x="4437417" y="2352956"/>
                    <a:pt x="4432436" y="2352956"/>
                  </a:cubicBezTo>
                  <a:lnTo>
                    <a:pt x="18781" y="2352956"/>
                  </a:lnTo>
                  <a:cubicBezTo>
                    <a:pt x="8409" y="2352956"/>
                    <a:pt x="0" y="2344547"/>
                    <a:pt x="0" y="2334174"/>
                  </a:cubicBezTo>
                  <a:lnTo>
                    <a:pt x="0" y="18781"/>
                  </a:lnTo>
                  <a:cubicBezTo>
                    <a:pt x="0" y="8409"/>
                    <a:pt x="8409" y="0"/>
                    <a:pt x="18781" y="0"/>
                  </a:cubicBezTo>
                  <a:close/>
                </a:path>
              </a:pathLst>
            </a:custGeom>
            <a:solidFill>
              <a:srgbClr val="D9D9D9">
                <a:alpha val="27843"/>
              </a:srgbClr>
            </a:solidFill>
            <a:ln w="38100" cap="rnd">
              <a:solidFill>
                <a:srgbClr val="FFFFFF">
                  <a:alpha val="27843"/>
                </a:srgbClr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451217" cy="23910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938257" y="1545505"/>
            <a:ext cx="4594566" cy="7195990"/>
            <a:chOff x="0" y="0"/>
            <a:chExt cx="492767" cy="77177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2767" cy="771770"/>
            </a:xfrm>
            <a:custGeom>
              <a:avLst/>
              <a:gdLst/>
              <a:ahLst/>
              <a:cxnLst/>
              <a:rect r="r" b="b" t="t" l="l"/>
              <a:pathLst>
                <a:path h="771770" w="492767">
                  <a:moveTo>
                    <a:pt x="50550" y="0"/>
                  </a:moveTo>
                  <a:lnTo>
                    <a:pt x="442217" y="0"/>
                  </a:lnTo>
                  <a:cubicBezTo>
                    <a:pt x="455624" y="0"/>
                    <a:pt x="468481" y="5326"/>
                    <a:pt x="477962" y="14806"/>
                  </a:cubicBezTo>
                  <a:cubicBezTo>
                    <a:pt x="487442" y="24286"/>
                    <a:pt x="492767" y="37144"/>
                    <a:pt x="492767" y="50550"/>
                  </a:cubicBezTo>
                  <a:lnTo>
                    <a:pt x="492767" y="721220"/>
                  </a:lnTo>
                  <a:cubicBezTo>
                    <a:pt x="492767" y="749138"/>
                    <a:pt x="470135" y="771770"/>
                    <a:pt x="442217" y="771770"/>
                  </a:cubicBezTo>
                  <a:lnTo>
                    <a:pt x="50550" y="771770"/>
                  </a:lnTo>
                  <a:cubicBezTo>
                    <a:pt x="22632" y="771770"/>
                    <a:pt x="0" y="749138"/>
                    <a:pt x="0" y="721220"/>
                  </a:cubicBezTo>
                  <a:lnTo>
                    <a:pt x="0" y="50550"/>
                  </a:lnTo>
                  <a:cubicBezTo>
                    <a:pt x="0" y="22632"/>
                    <a:pt x="22632" y="0"/>
                    <a:pt x="50550" y="0"/>
                  </a:cubicBezTo>
                  <a:close/>
                </a:path>
              </a:pathLst>
            </a:custGeom>
            <a:blipFill>
              <a:blip r:embed="rId4"/>
              <a:stretch>
                <a:fillRect l="-67538" t="0" r="-67538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6865571" y="1602655"/>
            <a:ext cx="8633090" cy="849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59"/>
              </a:lnSpc>
            </a:pPr>
            <a:r>
              <a:rPr lang="en-US" b="true" sz="599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INTRODUCTION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865571" y="2704977"/>
            <a:ext cx="9807143" cy="4921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Proteins are essential biomolecules that govern nearly all biological processes through their structure and function.</a:t>
            </a:r>
          </a:p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Understanding the relationship between protein sequences (amino acids) and their functions, structures, and interactions is crucial in fields like bioinformatics and drug discovery.</a:t>
            </a:r>
          </a:p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Traditional methods of analyzing protein data can be time-consuming and computationally expensive.</a:t>
            </a:r>
          </a:p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advent of ProBERT, a transformer-based model pre-trained on protein sequences, offers a new approach to efficiently predict protein functions, interactions, and the impact of amino acid substitutions.</a:t>
            </a:r>
          </a:p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This project aims to fine-tune ProBERT for specific tasks in protein analysis, enabling faster and more accurate insights into protein-related phenomena, ultimately advancing research in molecular biology and medicine.</a:t>
            </a:r>
          </a:p>
          <a:p>
            <a:pPr algn="just">
              <a:lnSpc>
                <a:spcPts val="280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04688">
                <a:alpha val="100000"/>
              </a:srgbClr>
            </a:gs>
            <a:gs pos="100000">
              <a:srgbClr val="F18589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58586" y="676560"/>
            <a:ext cx="16900714" cy="8933879"/>
            <a:chOff x="0" y="0"/>
            <a:chExt cx="4451217" cy="235295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51217" cy="2352956"/>
            </a:xfrm>
            <a:custGeom>
              <a:avLst/>
              <a:gdLst/>
              <a:ahLst/>
              <a:cxnLst/>
              <a:rect r="r" b="b" t="t" l="l"/>
              <a:pathLst>
                <a:path h="2352956" w="4451217">
                  <a:moveTo>
                    <a:pt x="18781" y="0"/>
                  </a:moveTo>
                  <a:lnTo>
                    <a:pt x="4432436" y="0"/>
                  </a:lnTo>
                  <a:cubicBezTo>
                    <a:pt x="4442808" y="0"/>
                    <a:pt x="4451217" y="8409"/>
                    <a:pt x="4451217" y="18781"/>
                  </a:cubicBezTo>
                  <a:lnTo>
                    <a:pt x="4451217" y="2334174"/>
                  </a:lnTo>
                  <a:cubicBezTo>
                    <a:pt x="4451217" y="2339155"/>
                    <a:pt x="4449239" y="2343933"/>
                    <a:pt x="4445716" y="2347455"/>
                  </a:cubicBezTo>
                  <a:cubicBezTo>
                    <a:pt x="4442194" y="2350977"/>
                    <a:pt x="4437417" y="2352956"/>
                    <a:pt x="4432436" y="2352956"/>
                  </a:cubicBezTo>
                  <a:lnTo>
                    <a:pt x="18781" y="2352956"/>
                  </a:lnTo>
                  <a:cubicBezTo>
                    <a:pt x="8409" y="2352956"/>
                    <a:pt x="0" y="2344547"/>
                    <a:pt x="0" y="2334174"/>
                  </a:cubicBezTo>
                  <a:lnTo>
                    <a:pt x="0" y="18781"/>
                  </a:lnTo>
                  <a:cubicBezTo>
                    <a:pt x="0" y="8409"/>
                    <a:pt x="8409" y="0"/>
                    <a:pt x="18781" y="0"/>
                  </a:cubicBezTo>
                  <a:close/>
                </a:path>
              </a:pathLst>
            </a:custGeom>
            <a:solidFill>
              <a:srgbClr val="D9D9D9">
                <a:alpha val="27843"/>
              </a:srgbClr>
            </a:solidFill>
            <a:ln w="38100" cap="rnd">
              <a:solidFill>
                <a:srgbClr val="FFFFFF">
                  <a:alpha val="27843"/>
                </a:srgbClr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451217" cy="23910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1216795"/>
            <a:ext cx="12445298" cy="942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05"/>
              </a:lnSpc>
            </a:pPr>
            <a:r>
              <a:rPr lang="en-US" b="true" sz="5999" spc="-6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PROBLEM STATEMENT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1605663" y="2764631"/>
            <a:ext cx="4657554" cy="5941918"/>
            <a:chOff x="0" y="0"/>
            <a:chExt cx="584705" cy="74594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84705" cy="745943"/>
            </a:xfrm>
            <a:custGeom>
              <a:avLst/>
              <a:gdLst/>
              <a:ahLst/>
              <a:cxnLst/>
              <a:rect r="r" b="b" t="t" l="l"/>
              <a:pathLst>
                <a:path h="745943" w="584705">
                  <a:moveTo>
                    <a:pt x="29920" y="0"/>
                  </a:moveTo>
                  <a:lnTo>
                    <a:pt x="554785" y="0"/>
                  </a:lnTo>
                  <a:cubicBezTo>
                    <a:pt x="562721" y="0"/>
                    <a:pt x="570331" y="3152"/>
                    <a:pt x="575942" y="8763"/>
                  </a:cubicBezTo>
                  <a:cubicBezTo>
                    <a:pt x="581553" y="14375"/>
                    <a:pt x="584705" y="21985"/>
                    <a:pt x="584705" y="29920"/>
                  </a:cubicBezTo>
                  <a:lnTo>
                    <a:pt x="584705" y="716023"/>
                  </a:lnTo>
                  <a:cubicBezTo>
                    <a:pt x="584705" y="723958"/>
                    <a:pt x="581553" y="731569"/>
                    <a:pt x="575942" y="737180"/>
                  </a:cubicBezTo>
                  <a:cubicBezTo>
                    <a:pt x="570331" y="742791"/>
                    <a:pt x="562721" y="745943"/>
                    <a:pt x="554785" y="745943"/>
                  </a:cubicBezTo>
                  <a:lnTo>
                    <a:pt x="29920" y="745943"/>
                  </a:lnTo>
                  <a:cubicBezTo>
                    <a:pt x="13396" y="745943"/>
                    <a:pt x="0" y="732548"/>
                    <a:pt x="0" y="716023"/>
                  </a:cubicBezTo>
                  <a:lnTo>
                    <a:pt x="0" y="29920"/>
                  </a:lnTo>
                  <a:cubicBezTo>
                    <a:pt x="0" y="13396"/>
                    <a:pt x="13396" y="0"/>
                    <a:pt x="29920" y="0"/>
                  </a:cubicBezTo>
                  <a:close/>
                </a:path>
              </a:pathLst>
            </a:custGeom>
            <a:blipFill>
              <a:blip r:embed="rId2"/>
              <a:stretch>
                <a:fillRect l="-45741" t="0" r="-45741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2948822"/>
            <a:ext cx="9427381" cy="4389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91"/>
              </a:lnSpc>
            </a:pPr>
          </a:p>
          <a:p>
            <a:pPr algn="just">
              <a:lnSpc>
                <a:spcPts val="2491"/>
              </a:lnSpc>
            </a:pPr>
            <a:r>
              <a:rPr lang="en-US" sz="2003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Analyzing protein sequences to predict their function, interactions, and the effects of amino acid substitutions is a complex and computationally expensive task. Traditional methods often rely on labor-intensive experiments or slow computational techniques. With the growing volume of biological data, there is a need for more efficient and accurate approaches. This project aims to utilize ProBERT, a transformer model pre-trained on protein sequences, to enhance the prediction of protein functions, protein-protein interactions, and the impact of mutations. By fine-tuning ProBERT for these tasks, the project seeks to streamline protein analysis, making it faster and more accessible, thereby supporting advancements in bioinformatics, drug discovery, and disease understanding.</a:t>
            </a:r>
          </a:p>
          <a:p>
            <a:pPr algn="just">
              <a:lnSpc>
                <a:spcPts val="249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04688">
                <a:alpha val="100000"/>
              </a:srgbClr>
            </a:gs>
            <a:gs pos="100000">
              <a:srgbClr val="F18589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87099">
            <a:off x="11772527" y="7599541"/>
            <a:ext cx="9256514" cy="5507626"/>
          </a:xfrm>
          <a:custGeom>
            <a:avLst/>
            <a:gdLst/>
            <a:ahLst/>
            <a:cxnLst/>
            <a:rect r="r" b="b" t="t" l="l"/>
            <a:pathLst>
              <a:path h="5507626" w="9256514">
                <a:moveTo>
                  <a:pt x="0" y="0"/>
                </a:moveTo>
                <a:lnTo>
                  <a:pt x="9256514" y="0"/>
                </a:lnTo>
                <a:lnTo>
                  <a:pt x="9256514" y="5507626"/>
                </a:lnTo>
                <a:lnTo>
                  <a:pt x="0" y="55076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93643" y="676560"/>
            <a:ext cx="16900714" cy="8933879"/>
            <a:chOff x="0" y="0"/>
            <a:chExt cx="4451217" cy="235295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51217" cy="2352956"/>
            </a:xfrm>
            <a:custGeom>
              <a:avLst/>
              <a:gdLst/>
              <a:ahLst/>
              <a:cxnLst/>
              <a:rect r="r" b="b" t="t" l="l"/>
              <a:pathLst>
                <a:path h="2352956" w="4451217">
                  <a:moveTo>
                    <a:pt x="18781" y="0"/>
                  </a:moveTo>
                  <a:lnTo>
                    <a:pt x="4432436" y="0"/>
                  </a:lnTo>
                  <a:cubicBezTo>
                    <a:pt x="4442808" y="0"/>
                    <a:pt x="4451217" y="8409"/>
                    <a:pt x="4451217" y="18781"/>
                  </a:cubicBezTo>
                  <a:lnTo>
                    <a:pt x="4451217" y="2334174"/>
                  </a:lnTo>
                  <a:cubicBezTo>
                    <a:pt x="4451217" y="2339155"/>
                    <a:pt x="4449239" y="2343933"/>
                    <a:pt x="4445716" y="2347455"/>
                  </a:cubicBezTo>
                  <a:cubicBezTo>
                    <a:pt x="4442194" y="2350977"/>
                    <a:pt x="4437417" y="2352956"/>
                    <a:pt x="4432436" y="2352956"/>
                  </a:cubicBezTo>
                  <a:lnTo>
                    <a:pt x="18781" y="2352956"/>
                  </a:lnTo>
                  <a:cubicBezTo>
                    <a:pt x="8409" y="2352956"/>
                    <a:pt x="0" y="2344547"/>
                    <a:pt x="0" y="2334174"/>
                  </a:cubicBezTo>
                  <a:lnTo>
                    <a:pt x="0" y="18781"/>
                  </a:lnTo>
                  <a:cubicBezTo>
                    <a:pt x="0" y="8409"/>
                    <a:pt x="8409" y="0"/>
                    <a:pt x="18781" y="0"/>
                  </a:cubicBezTo>
                  <a:close/>
                </a:path>
              </a:pathLst>
            </a:custGeom>
            <a:solidFill>
              <a:srgbClr val="D9D9D9">
                <a:alpha val="27843"/>
              </a:srgbClr>
            </a:solidFill>
            <a:ln w="38100" cap="rnd">
              <a:solidFill>
                <a:srgbClr val="FFFFFF">
                  <a:alpha val="27843"/>
                </a:srgbClr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451217" cy="23910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711991" y="2436222"/>
            <a:ext cx="950980" cy="965462"/>
          </a:xfrm>
          <a:custGeom>
            <a:avLst/>
            <a:gdLst/>
            <a:ahLst/>
            <a:cxnLst/>
            <a:rect r="r" b="b" t="t" l="l"/>
            <a:pathLst>
              <a:path h="965462" w="950980">
                <a:moveTo>
                  <a:pt x="0" y="0"/>
                </a:moveTo>
                <a:lnTo>
                  <a:pt x="950980" y="0"/>
                </a:lnTo>
                <a:lnTo>
                  <a:pt x="950980" y="965462"/>
                </a:lnTo>
                <a:lnTo>
                  <a:pt x="0" y="9654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711991" y="5863617"/>
            <a:ext cx="950980" cy="965462"/>
          </a:xfrm>
          <a:custGeom>
            <a:avLst/>
            <a:gdLst/>
            <a:ahLst/>
            <a:cxnLst/>
            <a:rect r="r" b="b" t="t" l="l"/>
            <a:pathLst>
              <a:path h="965462" w="950980">
                <a:moveTo>
                  <a:pt x="0" y="0"/>
                </a:moveTo>
                <a:lnTo>
                  <a:pt x="950980" y="0"/>
                </a:lnTo>
                <a:lnTo>
                  <a:pt x="950980" y="965462"/>
                </a:lnTo>
                <a:lnTo>
                  <a:pt x="0" y="9654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363222" y="2436222"/>
            <a:ext cx="950980" cy="965462"/>
          </a:xfrm>
          <a:custGeom>
            <a:avLst/>
            <a:gdLst/>
            <a:ahLst/>
            <a:cxnLst/>
            <a:rect r="r" b="b" t="t" l="l"/>
            <a:pathLst>
              <a:path h="965462" w="950980">
                <a:moveTo>
                  <a:pt x="0" y="0"/>
                </a:moveTo>
                <a:lnTo>
                  <a:pt x="950980" y="0"/>
                </a:lnTo>
                <a:lnTo>
                  <a:pt x="950980" y="965462"/>
                </a:lnTo>
                <a:lnTo>
                  <a:pt x="0" y="9654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363222" y="5863617"/>
            <a:ext cx="950980" cy="965462"/>
          </a:xfrm>
          <a:custGeom>
            <a:avLst/>
            <a:gdLst/>
            <a:ahLst/>
            <a:cxnLst/>
            <a:rect r="r" b="b" t="t" l="l"/>
            <a:pathLst>
              <a:path h="965462" w="950980">
                <a:moveTo>
                  <a:pt x="0" y="0"/>
                </a:moveTo>
                <a:lnTo>
                  <a:pt x="950980" y="0"/>
                </a:lnTo>
                <a:lnTo>
                  <a:pt x="950980" y="965462"/>
                </a:lnTo>
                <a:lnTo>
                  <a:pt x="0" y="9654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906205" y="2651957"/>
            <a:ext cx="562552" cy="514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9"/>
              </a:lnSpc>
            </a:pPr>
            <a:r>
              <a:rPr lang="en-US" b="true" sz="3303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06205" y="6107832"/>
            <a:ext cx="562552" cy="514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9"/>
              </a:lnSpc>
            </a:pPr>
            <a:r>
              <a:rPr lang="en-US" b="true" sz="3303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557436" y="2651957"/>
            <a:ext cx="562552" cy="514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9"/>
              </a:lnSpc>
            </a:pPr>
            <a:r>
              <a:rPr lang="en-US" b="true" sz="3303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533424" y="6107832"/>
            <a:ext cx="610576" cy="514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9"/>
              </a:lnSpc>
            </a:pPr>
            <a:r>
              <a:rPr lang="en-US" b="true" sz="3303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04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858397" y="3434790"/>
            <a:ext cx="4893822" cy="1170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51"/>
              </a:lnSpc>
            </a:pPr>
            <a:r>
              <a:rPr lang="en-US" sz="199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Fine-tune the ProBERT model to predict protein functions accurately from amino acid sequences.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858397" y="6997739"/>
            <a:ext cx="4893822" cy="1570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51"/>
              </a:lnSpc>
            </a:pPr>
            <a:r>
              <a:rPr lang="en-US" sz="199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 ProBERT to predict how mutations in amino acid sequences affect protein stability, structure, and function.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509628" y="3434790"/>
            <a:ext cx="5044972" cy="14779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51"/>
              </a:lnSpc>
            </a:pPr>
            <a:r>
              <a:rPr lang="en-US" sz="199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Utilize ProBERT to predict potential interactions between proteins based on their sequences.</a:t>
            </a:r>
          </a:p>
          <a:p>
            <a:pPr algn="just">
              <a:lnSpc>
                <a:spcPts val="2361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9314202" y="6857654"/>
            <a:ext cx="5044972" cy="1570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51"/>
              </a:lnSpc>
            </a:pPr>
            <a:r>
              <a:rPr lang="en-US" sz="199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Develop an efficient, scalable model to accelerate protein sequence analysis and contribute to fields like drug discovery and disease research.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858397" y="2572671"/>
            <a:ext cx="4893822" cy="776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09"/>
              </a:lnSpc>
            </a:pPr>
            <a:r>
              <a:rPr lang="en-US" b="true" sz="249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ProBERT to Protein Function Prediction: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858397" y="5915991"/>
            <a:ext cx="5142875" cy="767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96"/>
              </a:lnSpc>
            </a:pPr>
            <a:r>
              <a:rPr lang="en-US" b="true" sz="248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Assess the Impact of Amino Acid Substitutions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514227" y="2479038"/>
            <a:ext cx="4470297" cy="870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69"/>
              </a:lnSpc>
            </a:pPr>
            <a:r>
              <a:rPr lang="en-US" b="true" sz="278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Predict Protein-Protein Interactions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509628" y="6190260"/>
            <a:ext cx="5848555" cy="376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96"/>
              </a:lnSpc>
            </a:pPr>
            <a:r>
              <a:rPr lang="en-US" b="true" sz="248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Enhance Bioinformatics Research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711991" y="1104900"/>
            <a:ext cx="10526963" cy="961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99"/>
              </a:lnSpc>
            </a:pPr>
            <a:r>
              <a:rPr lang="en-US" b="true" sz="564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Building a Strong Team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04688">
                <a:alpha val="100000"/>
              </a:srgbClr>
            </a:gs>
            <a:gs pos="100000">
              <a:srgbClr val="F18589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685411">
            <a:off x="11718248" y="-2642778"/>
            <a:ext cx="9256514" cy="5507626"/>
          </a:xfrm>
          <a:custGeom>
            <a:avLst/>
            <a:gdLst/>
            <a:ahLst/>
            <a:cxnLst/>
            <a:rect r="r" b="b" t="t" l="l"/>
            <a:pathLst>
              <a:path h="5507626" w="9256514">
                <a:moveTo>
                  <a:pt x="0" y="0"/>
                </a:moveTo>
                <a:lnTo>
                  <a:pt x="9256514" y="0"/>
                </a:lnTo>
                <a:lnTo>
                  <a:pt x="9256514" y="5507626"/>
                </a:lnTo>
                <a:lnTo>
                  <a:pt x="0" y="55076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93643" y="676560"/>
            <a:ext cx="16900714" cy="8933879"/>
            <a:chOff x="0" y="0"/>
            <a:chExt cx="4451217" cy="235295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51217" cy="2352956"/>
            </a:xfrm>
            <a:custGeom>
              <a:avLst/>
              <a:gdLst/>
              <a:ahLst/>
              <a:cxnLst/>
              <a:rect r="r" b="b" t="t" l="l"/>
              <a:pathLst>
                <a:path h="2352956" w="4451217">
                  <a:moveTo>
                    <a:pt x="18781" y="0"/>
                  </a:moveTo>
                  <a:lnTo>
                    <a:pt x="4432436" y="0"/>
                  </a:lnTo>
                  <a:cubicBezTo>
                    <a:pt x="4442808" y="0"/>
                    <a:pt x="4451217" y="8409"/>
                    <a:pt x="4451217" y="18781"/>
                  </a:cubicBezTo>
                  <a:lnTo>
                    <a:pt x="4451217" y="2334174"/>
                  </a:lnTo>
                  <a:cubicBezTo>
                    <a:pt x="4451217" y="2339155"/>
                    <a:pt x="4449239" y="2343933"/>
                    <a:pt x="4445716" y="2347455"/>
                  </a:cubicBezTo>
                  <a:cubicBezTo>
                    <a:pt x="4442194" y="2350977"/>
                    <a:pt x="4437417" y="2352956"/>
                    <a:pt x="4432436" y="2352956"/>
                  </a:cubicBezTo>
                  <a:lnTo>
                    <a:pt x="18781" y="2352956"/>
                  </a:lnTo>
                  <a:cubicBezTo>
                    <a:pt x="8409" y="2352956"/>
                    <a:pt x="0" y="2344547"/>
                    <a:pt x="0" y="2334174"/>
                  </a:cubicBezTo>
                  <a:lnTo>
                    <a:pt x="0" y="18781"/>
                  </a:lnTo>
                  <a:cubicBezTo>
                    <a:pt x="0" y="8409"/>
                    <a:pt x="8409" y="0"/>
                    <a:pt x="18781" y="0"/>
                  </a:cubicBezTo>
                  <a:close/>
                </a:path>
              </a:pathLst>
            </a:custGeom>
            <a:solidFill>
              <a:srgbClr val="D9D9D9">
                <a:alpha val="27843"/>
              </a:srgbClr>
            </a:solidFill>
            <a:ln w="38100" cap="rnd">
              <a:solidFill>
                <a:srgbClr val="FFFFFF">
                  <a:alpha val="27843"/>
                </a:srgbClr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451217" cy="23910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458584" y="1095375"/>
            <a:ext cx="11492008" cy="875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02"/>
              </a:lnSpc>
              <a:spcBef>
                <a:spcPct val="0"/>
              </a:spcBef>
            </a:pPr>
            <a:r>
              <a:rPr lang="en-US" b="true" sz="6205" spc="-17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SCOPE OF THE PROJECT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4471474" y="2348962"/>
            <a:ext cx="8758159" cy="6909338"/>
            <a:chOff x="0" y="0"/>
            <a:chExt cx="11677545" cy="921245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1451828" y="917311"/>
              <a:ext cx="10076416" cy="9007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794"/>
                </a:lnSpc>
              </a:pPr>
              <a:r>
                <a:rPr lang="en-US" sz="1995" spc="-25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TPredicting protein functions, protein-protein interactions (PPIs), and the effects of amino acid substitutions.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1601129" y="204229"/>
              <a:ext cx="8324775" cy="547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1"/>
                </a:lnSpc>
              </a:pPr>
              <a:r>
                <a:rPr lang="en-US" b="true" sz="25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Protein Sequence Analysis</a:t>
              </a:r>
            </a:p>
          </p:txBody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67973" cy="1287282"/>
            </a:xfrm>
            <a:custGeom>
              <a:avLst/>
              <a:gdLst/>
              <a:ahLst/>
              <a:cxnLst/>
              <a:rect r="r" b="b" t="t" l="l"/>
              <a:pathLst>
                <a:path h="1287282" w="1267973">
                  <a:moveTo>
                    <a:pt x="0" y="0"/>
                  </a:moveTo>
                  <a:lnTo>
                    <a:pt x="1267973" y="0"/>
                  </a:lnTo>
                  <a:lnTo>
                    <a:pt x="1267973" y="1287282"/>
                  </a:lnTo>
                  <a:lnTo>
                    <a:pt x="0" y="12872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258952" y="293996"/>
              <a:ext cx="750070" cy="6801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09"/>
                </a:lnSpc>
              </a:pPr>
              <a:r>
                <a:rPr lang="en-US" b="true" sz="3303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01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601129" y="3416741"/>
              <a:ext cx="10076416" cy="9007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794"/>
                </a:lnSpc>
              </a:pPr>
              <a:r>
                <a:rPr lang="en-US" sz="1995" spc="-25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utilize publicly available datasets, such as UniProt, PDB, and DIP, to train and evaluate the ProBERT model.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1601129" y="2614224"/>
              <a:ext cx="8101856" cy="547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1"/>
                </a:lnSpc>
              </a:pPr>
              <a:r>
                <a:rPr lang="en-US" b="true" sz="25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Data Sources</a:t>
              </a:r>
            </a:p>
          </p:txBody>
        </p:sp>
        <p:sp>
          <p:nvSpPr>
            <p:cNvPr name="Freeform 14" id="14"/>
            <p:cNvSpPr/>
            <p:nvPr/>
          </p:nvSpPr>
          <p:spPr>
            <a:xfrm flipH="false" flipV="false" rot="0">
              <a:off x="0" y="2262598"/>
              <a:ext cx="1267973" cy="1287282"/>
            </a:xfrm>
            <a:custGeom>
              <a:avLst/>
              <a:gdLst/>
              <a:ahLst/>
              <a:cxnLst/>
              <a:rect r="r" b="b" t="t" l="l"/>
              <a:pathLst>
                <a:path h="1287282" w="1267973">
                  <a:moveTo>
                    <a:pt x="0" y="0"/>
                  </a:moveTo>
                  <a:lnTo>
                    <a:pt x="1267973" y="0"/>
                  </a:lnTo>
                  <a:lnTo>
                    <a:pt x="1267973" y="1287282"/>
                  </a:lnTo>
                  <a:lnTo>
                    <a:pt x="0" y="12872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5" id="15"/>
            <p:cNvSpPr txBox="true"/>
            <p:nvPr/>
          </p:nvSpPr>
          <p:spPr>
            <a:xfrm rot="0">
              <a:off x="258952" y="2594568"/>
              <a:ext cx="750070" cy="6801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09"/>
                </a:lnSpc>
              </a:pPr>
              <a:r>
                <a:rPr lang="en-US" b="true" sz="3303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02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1601129" y="5788002"/>
              <a:ext cx="10076416" cy="9007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794"/>
                </a:lnSpc>
              </a:pPr>
              <a:r>
                <a:rPr lang="en-US" sz="1995" spc="-25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The outcome will be an automated tool for faster protein sequence analysis, contributing to bioinforma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1601129" y="4987821"/>
              <a:ext cx="9646689" cy="547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1"/>
                </a:lnSpc>
              </a:pPr>
              <a:r>
                <a:rPr lang="en-US" b="true" sz="25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Automated Bioinformatics Tool</a:t>
              </a:r>
            </a:p>
          </p:txBody>
        </p:sp>
        <p:sp>
          <p:nvSpPr>
            <p:cNvPr name="Freeform 18" id="18"/>
            <p:cNvSpPr/>
            <p:nvPr/>
          </p:nvSpPr>
          <p:spPr>
            <a:xfrm flipH="false" flipV="false" rot="0">
              <a:off x="0" y="4635027"/>
              <a:ext cx="1267973" cy="1287282"/>
            </a:xfrm>
            <a:custGeom>
              <a:avLst/>
              <a:gdLst/>
              <a:ahLst/>
              <a:cxnLst/>
              <a:rect r="r" b="b" t="t" l="l"/>
              <a:pathLst>
                <a:path h="1287282" w="1267973">
                  <a:moveTo>
                    <a:pt x="0" y="0"/>
                  </a:moveTo>
                  <a:lnTo>
                    <a:pt x="1267973" y="0"/>
                  </a:lnTo>
                  <a:lnTo>
                    <a:pt x="1267973" y="1287283"/>
                  </a:lnTo>
                  <a:lnTo>
                    <a:pt x="0" y="12872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9" id="19"/>
            <p:cNvSpPr txBox="true"/>
            <p:nvPr/>
          </p:nvSpPr>
          <p:spPr>
            <a:xfrm rot="0">
              <a:off x="258952" y="4966997"/>
              <a:ext cx="750070" cy="6801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09"/>
                </a:lnSpc>
              </a:pPr>
              <a:r>
                <a:rPr lang="en-US" b="true" sz="3303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03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1601129" y="7841764"/>
              <a:ext cx="10076416" cy="13706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794"/>
                </a:lnSpc>
              </a:pPr>
              <a:r>
                <a:rPr lang="en-US" sz="1995" spc="-25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The model will be designed to handle large-scale protein data, making it applicable for broader bioinformatics applications.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1601129" y="7041583"/>
              <a:ext cx="9646689" cy="547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1"/>
                </a:lnSpc>
              </a:pPr>
              <a:r>
                <a:rPr lang="en-US" b="true" sz="250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Scalability</a:t>
              </a:r>
            </a:p>
          </p:txBody>
        </p:sp>
        <p:sp>
          <p:nvSpPr>
            <p:cNvPr name="Freeform 22" id="22"/>
            <p:cNvSpPr/>
            <p:nvPr/>
          </p:nvSpPr>
          <p:spPr>
            <a:xfrm flipH="false" flipV="false" rot="0">
              <a:off x="0" y="6688789"/>
              <a:ext cx="1267973" cy="1287282"/>
            </a:xfrm>
            <a:custGeom>
              <a:avLst/>
              <a:gdLst/>
              <a:ahLst/>
              <a:cxnLst/>
              <a:rect r="r" b="b" t="t" l="l"/>
              <a:pathLst>
                <a:path h="1287282" w="1267973">
                  <a:moveTo>
                    <a:pt x="0" y="0"/>
                  </a:moveTo>
                  <a:lnTo>
                    <a:pt x="1267973" y="0"/>
                  </a:lnTo>
                  <a:lnTo>
                    <a:pt x="1267973" y="1287282"/>
                  </a:lnTo>
                  <a:lnTo>
                    <a:pt x="0" y="12872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3" id="23"/>
            <p:cNvSpPr txBox="true"/>
            <p:nvPr/>
          </p:nvSpPr>
          <p:spPr>
            <a:xfrm rot="0">
              <a:off x="129476" y="6982598"/>
              <a:ext cx="1009021" cy="6802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09"/>
                </a:lnSpc>
              </a:pPr>
              <a:r>
                <a:rPr lang="en-US" b="true" sz="3303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04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04688">
                <a:alpha val="100000"/>
              </a:srgbClr>
            </a:gs>
            <a:gs pos="100000">
              <a:srgbClr val="F18589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87099">
            <a:off x="11772527" y="7132920"/>
            <a:ext cx="9256514" cy="5507626"/>
          </a:xfrm>
          <a:custGeom>
            <a:avLst/>
            <a:gdLst/>
            <a:ahLst/>
            <a:cxnLst/>
            <a:rect r="r" b="b" t="t" l="l"/>
            <a:pathLst>
              <a:path h="5507626" w="9256514">
                <a:moveTo>
                  <a:pt x="0" y="0"/>
                </a:moveTo>
                <a:lnTo>
                  <a:pt x="9256514" y="0"/>
                </a:lnTo>
                <a:lnTo>
                  <a:pt x="9256514" y="5507626"/>
                </a:lnTo>
                <a:lnTo>
                  <a:pt x="0" y="55076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08063" y="557980"/>
            <a:ext cx="18288000" cy="9058461"/>
            <a:chOff x="0" y="0"/>
            <a:chExt cx="4816593" cy="23857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385767"/>
            </a:xfrm>
            <a:custGeom>
              <a:avLst/>
              <a:gdLst/>
              <a:ahLst/>
              <a:cxnLst/>
              <a:rect r="r" b="b" t="t" l="l"/>
              <a:pathLst>
                <a:path h="2385767" w="4816592">
                  <a:moveTo>
                    <a:pt x="17357" y="0"/>
                  </a:moveTo>
                  <a:lnTo>
                    <a:pt x="4799236" y="0"/>
                  </a:lnTo>
                  <a:cubicBezTo>
                    <a:pt x="4803839" y="0"/>
                    <a:pt x="4808254" y="1829"/>
                    <a:pt x="4811509" y="5084"/>
                  </a:cubicBezTo>
                  <a:cubicBezTo>
                    <a:pt x="4814764" y="8339"/>
                    <a:pt x="4816592" y="12753"/>
                    <a:pt x="4816592" y="17357"/>
                  </a:cubicBezTo>
                  <a:lnTo>
                    <a:pt x="4816592" y="2368411"/>
                  </a:lnTo>
                  <a:cubicBezTo>
                    <a:pt x="4816592" y="2377997"/>
                    <a:pt x="4808822" y="2385767"/>
                    <a:pt x="4799236" y="2385767"/>
                  </a:cubicBezTo>
                  <a:lnTo>
                    <a:pt x="17357" y="2385767"/>
                  </a:lnTo>
                  <a:cubicBezTo>
                    <a:pt x="7771" y="2385767"/>
                    <a:pt x="0" y="2377997"/>
                    <a:pt x="0" y="2368411"/>
                  </a:cubicBezTo>
                  <a:lnTo>
                    <a:pt x="0" y="17357"/>
                  </a:lnTo>
                  <a:cubicBezTo>
                    <a:pt x="0" y="7771"/>
                    <a:pt x="7771" y="0"/>
                    <a:pt x="17357" y="0"/>
                  </a:cubicBezTo>
                  <a:close/>
                </a:path>
              </a:pathLst>
            </a:custGeom>
            <a:solidFill>
              <a:srgbClr val="D9D9D9">
                <a:alpha val="27843"/>
              </a:srgbClr>
            </a:solidFill>
            <a:ln w="38100" cap="rnd">
              <a:solidFill>
                <a:srgbClr val="FFFFFF">
                  <a:alpha val="27843"/>
                </a:srgbClr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4238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208063" y="1316798"/>
          <a:ext cx="17871875" cy="7540825"/>
        </p:xfrm>
        <a:graphic>
          <a:graphicData uri="http://schemas.openxmlformats.org/drawingml/2006/table">
            <a:tbl>
              <a:tblPr/>
              <a:tblGrid>
                <a:gridCol w="811978"/>
                <a:gridCol w="5923277"/>
                <a:gridCol w="1636115"/>
                <a:gridCol w="2282201"/>
                <a:gridCol w="7218304"/>
              </a:tblGrid>
              <a:tr h="81883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Title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Year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Authors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Summary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6048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AlphaFold: Using AI for Scientific Discovery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2021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John Jumper, et al.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Introduces AlphaFold, which predicts protein structures, complementing sequence-based models like ProBERT.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6048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ProtBERT: A Pretrained Language Model for Protein Sequence Classification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2020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Michael E. Rives, et al.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Presents ProtBERT, a transformer-based model for protein sequence classification and function prediction.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6048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DeepSeq: Predicting Protein-Protein Interactions from Sequence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2020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Jianlin Cheng, et al.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Utilizes deep learning models to predict protein-protein interactions (PPI) based on amino acid sequences.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909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ProteinBERT: A Transformer-based Architecture for Protein Function Prediction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2020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Zhiwei Liu, et al.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Adapts BERT to predict protein functions directly from amino acid sequences.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43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Learning Representations of Protein Sequences with Deep Learning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2020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David L. H. Liao, et al.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Explores deep learning methods for learning protein sequence representations to enhance bioinformatics tasks.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404688">
                <a:alpha val="100000"/>
              </a:srgbClr>
            </a:gs>
            <a:gs pos="100000">
              <a:srgbClr val="F18589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6602" y="396508"/>
            <a:ext cx="18071398" cy="9759041"/>
            <a:chOff x="0" y="0"/>
            <a:chExt cx="4759545" cy="257028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759545" cy="2570282"/>
            </a:xfrm>
            <a:custGeom>
              <a:avLst/>
              <a:gdLst/>
              <a:ahLst/>
              <a:cxnLst/>
              <a:rect r="r" b="b" t="t" l="l"/>
              <a:pathLst>
                <a:path h="2570282" w="4759545">
                  <a:moveTo>
                    <a:pt x="17565" y="0"/>
                  </a:moveTo>
                  <a:lnTo>
                    <a:pt x="4741980" y="0"/>
                  </a:lnTo>
                  <a:cubicBezTo>
                    <a:pt x="4751681" y="0"/>
                    <a:pt x="4759545" y="7864"/>
                    <a:pt x="4759545" y="17565"/>
                  </a:cubicBezTo>
                  <a:lnTo>
                    <a:pt x="4759545" y="2552718"/>
                  </a:lnTo>
                  <a:cubicBezTo>
                    <a:pt x="4759545" y="2562418"/>
                    <a:pt x="4751681" y="2570282"/>
                    <a:pt x="4741980" y="2570282"/>
                  </a:cubicBezTo>
                  <a:lnTo>
                    <a:pt x="17565" y="2570282"/>
                  </a:lnTo>
                  <a:cubicBezTo>
                    <a:pt x="7864" y="2570282"/>
                    <a:pt x="0" y="2562418"/>
                    <a:pt x="0" y="2552718"/>
                  </a:cubicBezTo>
                  <a:lnTo>
                    <a:pt x="0" y="17565"/>
                  </a:lnTo>
                  <a:cubicBezTo>
                    <a:pt x="0" y="7864"/>
                    <a:pt x="7864" y="0"/>
                    <a:pt x="17565" y="0"/>
                  </a:cubicBezTo>
                  <a:close/>
                </a:path>
              </a:pathLst>
            </a:custGeom>
            <a:solidFill>
              <a:srgbClr val="D9D9D9">
                <a:alpha val="27843"/>
              </a:srgbClr>
            </a:solidFill>
            <a:ln w="38100" cap="rnd">
              <a:solidFill>
                <a:srgbClr val="FFFFFF">
                  <a:alpha val="27843"/>
                </a:srgbClr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759545" cy="26083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564117" y="441648"/>
          <a:ext cx="17549332" cy="9668763"/>
        </p:xfrm>
        <a:graphic>
          <a:graphicData uri="http://schemas.openxmlformats.org/drawingml/2006/table">
            <a:tbl>
              <a:tblPr/>
              <a:tblGrid>
                <a:gridCol w="1020283"/>
                <a:gridCol w="5444433"/>
                <a:gridCol w="1096653"/>
                <a:gridCol w="2481455"/>
                <a:gridCol w="7506508"/>
              </a:tblGrid>
              <a:tr h="90449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Title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Year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Authors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Summary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073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Sequence-based Predictive Models for Human Protein Function Annotation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2019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Rui Qian, et al.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Discusses sequence-based models for annotating protein functions, relevant to ProBERT's tasks.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6386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BERT: Pre-training of Deep Bidirectional Transformers for Language Understanding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2018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Jacob Devlin, et al.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Introduces BERT, a transformer-based model, which has been adapted for protein sequence analysis.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506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DeepConvolutional Neural Networks for Protein Sequence Analysis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2017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Xueying Liu, et al.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Investigates the use of deep convolutional neural networks (CNNs) for protein sequence analysis.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6386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SIFT and PolyPhen: Predicting the Impact of Amino Acid Substitutions on Protein Function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2009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Ian P. Ng, et al.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Discusses tools to predict the effects of amino acid substitutions on protein function, related to mutation impact analysis.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073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Computational Approaches to Predicting Protein-Protein Interactions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2016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Patrick G. S. M. G. Tominari, et al.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9FCF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Reviews computational methods for predicting protein-protein interactions, relevant to ProBERT's PPI tasks.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6" id="6"/>
          <p:cNvSpPr/>
          <p:nvPr/>
        </p:nvSpPr>
        <p:spPr>
          <a:xfrm flipH="false" flipV="false" rot="-987099">
            <a:off x="11772527" y="7132920"/>
            <a:ext cx="9256514" cy="5507626"/>
          </a:xfrm>
          <a:custGeom>
            <a:avLst/>
            <a:gdLst/>
            <a:ahLst/>
            <a:cxnLst/>
            <a:rect r="r" b="b" t="t" l="l"/>
            <a:pathLst>
              <a:path h="5507626" w="9256514">
                <a:moveTo>
                  <a:pt x="0" y="0"/>
                </a:moveTo>
                <a:lnTo>
                  <a:pt x="9256514" y="0"/>
                </a:lnTo>
                <a:lnTo>
                  <a:pt x="9256514" y="5507626"/>
                </a:lnTo>
                <a:lnTo>
                  <a:pt x="0" y="55076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404688">
                <a:alpha val="100000"/>
              </a:srgbClr>
            </a:gs>
            <a:gs pos="100000">
              <a:srgbClr val="F18589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DAGg4L5XWQM</dc:identifier>
  <dcterms:modified xsi:type="dcterms:W3CDTF">2011-08-01T06:04:30Z</dcterms:modified>
  <cp:revision>1</cp:revision>
  <dc:title>project presentation</dc:title>
</cp:coreProperties>
</file>

<file path=docProps/thumbnail.jpeg>
</file>